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2" r:id="rId9"/>
    <p:sldId id="263" r:id="rId10"/>
    <p:sldId id="261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5A5"/>
    <a:srgbClr val="DD3368"/>
    <a:srgbClr val="4472C4"/>
    <a:srgbClr val="8C2BE5"/>
    <a:srgbClr val="9D49E9"/>
    <a:srgbClr val="B57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7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2CC81-D9FB-4895-BEEB-EC834BDF8F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9ACE3-B9A7-4F41-B843-6F2FC2A8B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F26D8-41A4-46AF-A942-9441812069F3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A4DCC-FDC1-43B7-81C7-3AF9644008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6E5E0-B510-423F-A341-3A73EFD18C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D94FA-79CB-4A89-8782-1FF63F3F8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4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5733-E194-4EAD-945F-731DE8C4AC6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2D38B-1CF2-4030-AC65-61F4B898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117CBC-7056-49B9-AB6D-9ADFD04F49D4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3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1A60-9FA8-445D-896B-D69DA72C44FA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F0B679-367B-443B-B29F-2E9EBB3234C6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F779-85DC-4A41-BDDF-18F3F166E0EC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ECAC52-FBA5-4192-90AD-8FE099E0E975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358-D050-4C4A-B1C9-81D2A226B74B}" type="datetime1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AF9-F62D-47D7-8204-E50C306DCA8A}" type="datetime1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2AFD-1615-479D-849E-0E2743DDFF0D}" type="datetime1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0318-59DF-4354-8611-606A6582DF59}" type="datetime1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3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583682-1159-4549-BD4E-C4E48C1BFC34}" type="datetime1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06BE-5914-49EB-947F-C71F230687F7}" type="datetime1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1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CC45CC1-556E-46EF-A2AD-EE46811A6748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64A8463-63A6-45F3-8253-A78D9C2B28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31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BD2A-2104-4B08-A6CB-48E2B211F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827391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n-US" sz="4300" cap="none" dirty="0"/>
              <a:t>Uses for LWIR and LiDAR Sensor Fusion in Relation to </a:t>
            </a:r>
            <a:r>
              <a:rPr lang="en-US" sz="4300" cap="none" dirty="0" err="1"/>
              <a:t>sUAS</a:t>
            </a:r>
            <a:r>
              <a:rPr lang="en-US" sz="4300" cap="none" dirty="0"/>
              <a:t>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01D1D-13C4-4F4C-9922-A7A5A03E7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393845"/>
            <a:ext cx="10993546" cy="5903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Jonathan M. Buchholz</a:t>
            </a:r>
          </a:p>
          <a:p>
            <a:pPr algn="ctr"/>
            <a:r>
              <a:rPr lang="en-US" dirty="0" err="1"/>
              <a:t>Iacopo</a:t>
            </a:r>
            <a:r>
              <a:rPr lang="en-US" dirty="0"/>
              <a:t> </a:t>
            </a:r>
            <a:r>
              <a:rPr lang="en-US" dirty="0" err="1"/>
              <a:t>Gentilini</a:t>
            </a:r>
            <a:endParaRPr lang="en-US" dirty="0"/>
          </a:p>
        </p:txBody>
      </p:sp>
      <p:pic>
        <p:nvPicPr>
          <p:cNvPr id="7170" name="Picture 2" descr="images">
            <a:extLst>
              <a:ext uri="{FF2B5EF4-FFF2-40B4-BE49-F238E27FC236}">
                <a16:creationId xmlns:a16="http://schemas.microsoft.com/office/drawing/2014/main" id="{FDCEC6D1-44DB-478C-A7A9-54A52C27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2302404"/>
            <a:ext cx="2247612" cy="60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C57D8A-6DEF-4BC1-926A-1F2C2489D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814" y="1564897"/>
            <a:ext cx="896923" cy="14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6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D803-2E1A-4C85-8163-371FCBBA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8245F-A5E8-44AC-88C5-EF18C338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Dr. </a:t>
            </a:r>
            <a:r>
              <a:rPr lang="en-US" sz="2800" dirty="0" err="1"/>
              <a:t>Iacopo</a:t>
            </a:r>
            <a:r>
              <a:rPr lang="en-US" sz="2800" dirty="0"/>
              <a:t> </a:t>
            </a:r>
            <a:r>
              <a:rPr lang="en-US" sz="2800" dirty="0" err="1"/>
              <a:t>Gentilini</a:t>
            </a:r>
            <a:endParaRPr lang="en-US" sz="2800" dirty="0"/>
          </a:p>
          <a:p>
            <a:r>
              <a:rPr lang="en-US" sz="2800" dirty="0"/>
              <a:t>Dr. Sam Siewert</a:t>
            </a:r>
          </a:p>
          <a:p>
            <a:r>
              <a:rPr lang="en-US" sz="2800" dirty="0"/>
              <a:t>Dr. Anne Boettcher</a:t>
            </a:r>
          </a:p>
          <a:p>
            <a:r>
              <a:rPr lang="en-US" sz="2800" dirty="0"/>
              <a:t>Dr. Jonathan Gallimore</a:t>
            </a:r>
          </a:p>
          <a:p>
            <a:r>
              <a:rPr lang="en-US" sz="2800" dirty="0"/>
              <a:t>Jim Weber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93707-7410-4CE0-930F-984DD652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10</a:t>
            </a:fld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0F502-0A2B-40B1-85EB-A8A9586D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171" y="2008125"/>
            <a:ext cx="2566636" cy="4023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E53F7-8070-4F56-98E5-84E48C7D7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2819099"/>
            <a:ext cx="2431911" cy="24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5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28A9-B4C2-4BFD-AB62-8DC2A0BB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BBD0-07B3-4D68-8C24-AFA5940D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Please contact: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Jonathan M. Buchholz</a:t>
            </a:r>
            <a:br>
              <a:rPr lang="en-US" sz="2800" dirty="0"/>
            </a:br>
            <a:r>
              <a:rPr lang="en-US" sz="2800" dirty="0"/>
              <a:t>buchholj@my.erau.edu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51D68-B25D-4960-935D-8963AE92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999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6C4C-949B-43C0-B355-565A8411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cap="non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2526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TA 6">
            <a:extLst>
              <a:ext uri="{FF2B5EF4-FFF2-40B4-BE49-F238E27FC236}">
                <a16:creationId xmlns:a16="http://schemas.microsoft.com/office/drawing/2014/main" id="{2E9B5D98-366C-438E-B968-9BB11B3E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82301"/>
            <a:ext cx="581025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DBAA9-0D82-414C-82B5-8B64FC33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cap="none" dirty="0"/>
              <a:t>Introduction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0F75-308C-4CBA-A01A-3CDBB95E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Rise of small Unmanned Aerial System (</a:t>
            </a:r>
            <a:r>
              <a:rPr lang="en-US" dirty="0" err="1"/>
              <a:t>sUAS</a:t>
            </a:r>
            <a:r>
              <a:rPr lang="en-US" dirty="0"/>
              <a:t>)</a:t>
            </a:r>
          </a:p>
          <a:p>
            <a:r>
              <a:rPr lang="en-US" dirty="0"/>
              <a:t>NASA’s UAS Traffic Management (UTM)</a:t>
            </a:r>
          </a:p>
          <a:p>
            <a:r>
              <a:rPr lang="en-US" dirty="0"/>
              <a:t>Methods require sensing capabilities</a:t>
            </a:r>
          </a:p>
          <a:p>
            <a:pPr lvl="1"/>
            <a:r>
              <a:rPr lang="en-US" dirty="0"/>
              <a:t>Detection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Categorization</a:t>
            </a:r>
          </a:p>
          <a:p>
            <a:r>
              <a:rPr lang="en-US" dirty="0"/>
              <a:t>Long Wave InfraRed (LWIR)</a:t>
            </a:r>
          </a:p>
          <a:p>
            <a:r>
              <a:rPr lang="en-US" dirty="0"/>
              <a:t>Light Detection and Ranging (LiDAR)</a:t>
            </a:r>
          </a:p>
          <a:p>
            <a:r>
              <a:rPr lang="en-US" dirty="0"/>
              <a:t>Sensor fusion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F3728-C141-4C53-A23C-1F3DCCBB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D672C-3EE8-4575-8F4D-81073A760E7C}"/>
              </a:ext>
            </a:extLst>
          </p:cNvPr>
          <p:cNvSpPr txBox="1"/>
          <p:nvPr/>
        </p:nvSpPr>
        <p:spPr>
          <a:xfrm>
            <a:off x="7253605" y="5303520"/>
            <a:ext cx="349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(freeflysystems.com/alta-6/specs)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7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AC97-7BDB-4B81-B657-E382E591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Methodology</a:t>
            </a:r>
            <a:endParaRPr lang="en-US" sz="4000" cap="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31ACD-7DDB-4482-BCB7-FACAB206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3</a:t>
            </a:fld>
            <a:endParaRPr lang="en-US" dirty="0"/>
          </a:p>
        </p:txBody>
      </p:sp>
      <p:sp>
        <p:nvSpPr>
          <p:cNvPr id="23" name="AutoShape 17">
            <a:extLst>
              <a:ext uri="{FF2B5EF4-FFF2-40B4-BE49-F238E27FC236}">
                <a16:creationId xmlns:a16="http://schemas.microsoft.com/office/drawing/2014/main" id="{77A699A5-4771-45F3-AEE2-4AC36A784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036" y="3839898"/>
            <a:ext cx="2564287" cy="786697"/>
          </a:xfrm>
          <a:prstGeom prst="roundRect">
            <a:avLst>
              <a:gd name="adj" fmla="val 16667"/>
            </a:avLst>
          </a:prstGeom>
          <a:solidFill>
            <a:srgbClr val="B576EE"/>
          </a:solidFill>
          <a:ln w="25400" algn="ctr">
            <a:solidFill>
              <a:srgbClr val="8C2BE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Research sensor fusion methods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14" name="AutoShape 18">
            <a:extLst>
              <a:ext uri="{FF2B5EF4-FFF2-40B4-BE49-F238E27FC236}">
                <a16:creationId xmlns:a16="http://schemas.microsoft.com/office/drawing/2014/main" id="{039E27B4-3AA9-4155-A453-60777761669D}"/>
              </a:ext>
            </a:extLst>
          </p:cNvPr>
          <p:cNvCxnSpPr>
            <a:cxnSpLocks noChangeShapeType="1"/>
            <a:stCxn id="23" idx="2"/>
            <a:endCxn id="4096" idx="0"/>
          </p:cNvCxnSpPr>
          <p:nvPr/>
        </p:nvCxnSpPr>
        <p:spPr bwMode="auto">
          <a:xfrm flipH="1">
            <a:off x="2174022" y="4626595"/>
            <a:ext cx="158" cy="468389"/>
          </a:xfrm>
          <a:prstGeom prst="straightConnector1">
            <a:avLst/>
          </a:prstGeom>
          <a:noFill/>
          <a:ln w="57150">
            <a:solidFill>
              <a:srgbClr val="8C2B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4" name="Text Box 19">
            <a:extLst>
              <a:ext uri="{FF2B5EF4-FFF2-40B4-BE49-F238E27FC236}">
                <a16:creationId xmlns:a16="http://schemas.microsoft.com/office/drawing/2014/main" id="{21F8911D-5834-4A8E-9BA3-69060F39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803" y="3750018"/>
            <a:ext cx="3078857" cy="151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General fusion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LiDAR and visible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for reference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utoShape 23">
            <a:extLst>
              <a:ext uri="{FF2B5EF4-FFF2-40B4-BE49-F238E27FC236}">
                <a16:creationId xmlns:a16="http://schemas.microsoft.com/office/drawing/2014/main" id="{0AAFCB19-7953-4252-96F6-A63AA7D7B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92" y="2514335"/>
            <a:ext cx="3046662" cy="887412"/>
          </a:xfrm>
          <a:prstGeom prst="roundRect">
            <a:avLst>
              <a:gd name="adj" fmla="val 16667"/>
            </a:avLst>
          </a:prstGeom>
          <a:solidFill>
            <a:srgbClr val="837CE4"/>
          </a:solidFill>
          <a:ln w="25400" algn="ctr">
            <a:solidFill>
              <a:srgbClr val="26178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Perform trade study of available sensors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20" name="AutoShape 24">
            <a:extLst>
              <a:ext uri="{FF2B5EF4-FFF2-40B4-BE49-F238E27FC236}">
                <a16:creationId xmlns:a16="http://schemas.microsoft.com/office/drawing/2014/main" id="{39DDD3DD-2BC9-4FD5-9D04-A5152C3B078A}"/>
              </a:ext>
            </a:extLst>
          </p:cNvPr>
          <p:cNvCxnSpPr>
            <a:cxnSpLocks noChangeShapeType="1"/>
            <a:stCxn id="29" idx="2"/>
            <a:endCxn id="23" idx="0"/>
          </p:cNvCxnSpPr>
          <p:nvPr/>
        </p:nvCxnSpPr>
        <p:spPr bwMode="auto">
          <a:xfrm>
            <a:off x="2174023" y="3401747"/>
            <a:ext cx="157" cy="438151"/>
          </a:xfrm>
          <a:prstGeom prst="straightConnector1">
            <a:avLst/>
          </a:prstGeom>
          <a:noFill/>
          <a:ln w="57150">
            <a:solidFill>
              <a:srgbClr val="26178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0" name="Text Box 25">
            <a:extLst>
              <a:ext uri="{FF2B5EF4-FFF2-40B4-BE49-F238E27FC236}">
                <a16:creationId xmlns:a16="http://schemas.microsoft.com/office/drawing/2014/main" id="{B4ABE9F0-0D22-44CE-B5CC-5CBB68FB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379" y="2422149"/>
            <a:ext cx="246926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Performance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Weight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6" name="AutoShape 26">
            <a:extLst>
              <a:ext uri="{FF2B5EF4-FFF2-40B4-BE49-F238E27FC236}">
                <a16:creationId xmlns:a16="http://schemas.microsoft.com/office/drawing/2014/main" id="{92BB5B13-C62D-4299-A3D4-0E64E404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91" y="5094984"/>
            <a:ext cx="3046662" cy="482957"/>
          </a:xfrm>
          <a:prstGeom prst="roundRect">
            <a:avLst>
              <a:gd name="adj" fmla="val 16667"/>
            </a:avLst>
          </a:prstGeom>
          <a:solidFill>
            <a:srgbClr val="ED6DE7"/>
          </a:solidFill>
          <a:ln w="25400" algn="ctr">
            <a:solidFill>
              <a:srgbClr val="AD15A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Design sensor mount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7" name="Text Box 28">
            <a:extLst>
              <a:ext uri="{FF2B5EF4-FFF2-40B4-BE49-F238E27FC236}">
                <a16:creationId xmlns:a16="http://schemas.microsoft.com/office/drawing/2014/main" id="{F5C5DB56-9EF2-4259-A9E7-D817C98AE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242" y="5078059"/>
            <a:ext cx="393223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CATIA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3D printed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8" name="AutoShape 29">
            <a:extLst>
              <a:ext uri="{FF2B5EF4-FFF2-40B4-BE49-F238E27FC236}">
                <a16:creationId xmlns:a16="http://schemas.microsoft.com/office/drawing/2014/main" id="{EE5AB967-F8A8-47C4-863C-E802AC52D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808" y="2563259"/>
            <a:ext cx="2405063" cy="415925"/>
          </a:xfrm>
          <a:prstGeom prst="roundRect">
            <a:avLst>
              <a:gd name="adj" fmla="val 16667"/>
            </a:avLst>
          </a:prstGeom>
          <a:solidFill>
            <a:srgbClr val="E87699"/>
          </a:solidFill>
          <a:ln w="25400" algn="ctr">
            <a:solidFill>
              <a:srgbClr val="DD336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Choose processor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0" name="Text Box 31">
            <a:extLst>
              <a:ext uri="{FF2B5EF4-FFF2-40B4-BE49-F238E27FC236}">
                <a16:creationId xmlns:a16="http://schemas.microsoft.com/office/drawing/2014/main" id="{2424287F-8E7D-4389-95EB-EBF01BF0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896" y="2521221"/>
            <a:ext cx="39147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Raspberry Pi 3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ts val="2400"/>
              <a:buFont typeface="Symbol" panose="05050102010706020507" pitchFamily="18" charset="2"/>
              <a:buChar char="·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Small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ts val="2400"/>
              <a:buFont typeface="Symbol" panose="05050102010706020507" pitchFamily="18" charset="2"/>
              <a:buChar char="·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Simple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1" name="AutoShape 32">
            <a:extLst>
              <a:ext uri="{FF2B5EF4-FFF2-40B4-BE49-F238E27FC236}">
                <a16:creationId xmlns:a16="http://schemas.microsoft.com/office/drawing/2014/main" id="{217A8068-AB4D-4C66-BEDE-F0F31832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484" y="3592488"/>
            <a:ext cx="2469262" cy="744015"/>
          </a:xfrm>
          <a:prstGeom prst="roundRect">
            <a:avLst>
              <a:gd name="adj" fmla="val 16667"/>
            </a:avLst>
          </a:prstGeom>
          <a:solidFill>
            <a:srgbClr val="F29166"/>
          </a:solidFill>
          <a:ln w="25400" algn="ctr">
            <a:solidFill>
              <a:srgbClr val="ED632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Arrange data capture method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29" name="AutoShape 33">
            <a:extLst>
              <a:ext uri="{FF2B5EF4-FFF2-40B4-BE49-F238E27FC236}">
                <a16:creationId xmlns:a16="http://schemas.microsoft.com/office/drawing/2014/main" id="{3C8B6BEF-75C8-496E-A711-073A1D8D647C}"/>
              </a:ext>
            </a:extLst>
          </p:cNvPr>
          <p:cNvCxnSpPr>
            <a:cxnSpLocks noChangeShapeType="1"/>
            <a:stCxn id="4101" idx="2"/>
            <a:endCxn id="4125" idx="0"/>
          </p:cNvCxnSpPr>
          <p:nvPr/>
        </p:nvCxnSpPr>
        <p:spPr bwMode="auto">
          <a:xfrm>
            <a:off x="7328115" y="4336503"/>
            <a:ext cx="17549" cy="581147"/>
          </a:xfrm>
          <a:prstGeom prst="straightConnector1">
            <a:avLst/>
          </a:prstGeom>
          <a:noFill/>
          <a:ln w="57150">
            <a:solidFill>
              <a:srgbClr val="ED632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103" name="Text Box 34">
            <a:extLst>
              <a:ext uri="{FF2B5EF4-FFF2-40B4-BE49-F238E27FC236}">
                <a16:creationId xmlns:a16="http://schemas.microsoft.com/office/drawing/2014/main" id="{E45F7636-B373-40E9-A82A-70E7EEAF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829" y="3567711"/>
            <a:ext cx="3149611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GPIO trigger for LWIR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ROS packages for LiDAR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5" name="AutoShape 35">
            <a:extLst>
              <a:ext uri="{FF2B5EF4-FFF2-40B4-BE49-F238E27FC236}">
                <a16:creationId xmlns:a16="http://schemas.microsoft.com/office/drawing/2014/main" id="{ACA1DB0E-8735-4CFC-9F97-55057EC6B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456" y="4917650"/>
            <a:ext cx="2354415" cy="784978"/>
          </a:xfrm>
          <a:prstGeom prst="roundRect">
            <a:avLst>
              <a:gd name="adj" fmla="val 16667"/>
            </a:avLst>
          </a:prstGeom>
          <a:solidFill>
            <a:srgbClr val="FFDA89"/>
          </a:solidFill>
          <a:ln w="25400" algn="ctr">
            <a:solidFill>
              <a:srgbClr val="F3A7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Develop sensor fusion algorithm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7" name="Text Box 36">
            <a:extLst>
              <a:ext uri="{FF2B5EF4-FFF2-40B4-BE49-F238E27FC236}">
                <a16:creationId xmlns:a16="http://schemas.microsoft.com/office/drawing/2014/main" id="{1678186A-6472-4BFE-B86E-76FC2238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830" y="4844024"/>
            <a:ext cx="2915479" cy="111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Geometric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tabLst/>
            </a:pPr>
            <a:r>
              <a:rPr lang="en-US" alt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transformations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Pixel-level correlation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48" name="Straight Arrow Connector 4147">
            <a:extLst>
              <a:ext uri="{FF2B5EF4-FFF2-40B4-BE49-F238E27FC236}">
                <a16:creationId xmlns:a16="http://schemas.microsoft.com/office/drawing/2014/main" id="{002CAA26-BD9C-427E-82EA-5EE08E17EC88}"/>
              </a:ext>
            </a:extLst>
          </p:cNvPr>
          <p:cNvCxnSpPr>
            <a:cxnSpLocks/>
            <a:stCxn id="4098" idx="2"/>
            <a:endCxn id="4101" idx="0"/>
          </p:cNvCxnSpPr>
          <p:nvPr/>
        </p:nvCxnSpPr>
        <p:spPr>
          <a:xfrm>
            <a:off x="7320340" y="2979184"/>
            <a:ext cx="7775" cy="613304"/>
          </a:xfrm>
          <a:prstGeom prst="straightConnector1">
            <a:avLst/>
          </a:prstGeom>
          <a:ln w="57150">
            <a:solidFill>
              <a:srgbClr val="DD33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3" name="Connector: Elbow 4152">
            <a:extLst>
              <a:ext uri="{FF2B5EF4-FFF2-40B4-BE49-F238E27FC236}">
                <a16:creationId xmlns:a16="http://schemas.microsoft.com/office/drawing/2014/main" id="{9C3BF5B0-2AB5-4642-AA24-8286BA25A362}"/>
              </a:ext>
            </a:extLst>
          </p:cNvPr>
          <p:cNvCxnSpPr>
            <a:cxnSpLocks/>
            <a:stCxn id="4096" idx="2"/>
            <a:endCxn id="4098" idx="0"/>
          </p:cNvCxnSpPr>
          <p:nvPr/>
        </p:nvCxnSpPr>
        <p:spPr>
          <a:xfrm rot="5400000" flipH="1" flipV="1">
            <a:off x="3239840" y="1497441"/>
            <a:ext cx="3014682" cy="5146318"/>
          </a:xfrm>
          <a:prstGeom prst="bentConnector5">
            <a:avLst>
              <a:gd name="adj1" fmla="val -7583"/>
              <a:gd name="adj2" fmla="val 73452"/>
              <a:gd name="adj3" fmla="val 107583"/>
            </a:avLst>
          </a:prstGeom>
          <a:ln w="57150">
            <a:solidFill>
              <a:srgbClr val="AD1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6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8A9D63-A1D7-469F-9D65-2FC5CB158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8" t="7063" r="13858" b="12418"/>
          <a:stretch/>
        </p:blipFill>
        <p:spPr>
          <a:xfrm>
            <a:off x="3525520" y="2052320"/>
            <a:ext cx="3708400" cy="4084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5EFCD6-5EEA-4146-A056-2374D395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Sensors and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A63A-1035-4649-A57A-F07EBEEC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42" y="3113854"/>
            <a:ext cx="4759036" cy="3359150"/>
          </a:xfrm>
        </p:spPr>
        <p:txBody>
          <a:bodyPr anchor="t">
            <a:noAutofit/>
          </a:bodyPr>
          <a:lstStyle/>
          <a:p>
            <a:pPr indent="0">
              <a:buFont typeface="Wingdings" panose="05000000000000000000" pitchFamily="2" charset="2"/>
              <a:buChar char="§"/>
            </a:pPr>
            <a:r>
              <a:rPr lang="en-US" sz="2400" i="1" dirty="0"/>
              <a:t>FLIR</a:t>
            </a:r>
            <a:r>
              <a:rPr lang="en-US" sz="2400" i="1" baseline="30000" dirty="0"/>
              <a:t>®</a:t>
            </a:r>
            <a:r>
              <a:rPr lang="en-US" sz="2400" i="1" dirty="0"/>
              <a:t> VUE</a:t>
            </a:r>
            <a:r>
              <a:rPr lang="en-US" sz="2400" i="1" baseline="30000" dirty="0"/>
              <a:t>TM</a:t>
            </a:r>
            <a:r>
              <a:rPr lang="en-US" sz="2400" i="1" dirty="0"/>
              <a:t> Pro</a:t>
            </a:r>
            <a:endParaRPr lang="en-US" sz="2400" dirty="0"/>
          </a:p>
          <a:p>
            <a:pPr indent="0">
              <a:buFont typeface="Wingdings" panose="05000000000000000000" pitchFamily="2" charset="2"/>
              <a:buChar char="§"/>
            </a:pPr>
            <a:r>
              <a:rPr lang="en-US" sz="2400" dirty="0"/>
              <a:t>LWIR Camera</a:t>
            </a:r>
          </a:p>
          <a:p>
            <a:pPr indent="0">
              <a:buFont typeface="Wingdings" panose="05000000000000000000" pitchFamily="2" charset="2"/>
              <a:buChar char="§"/>
            </a:pPr>
            <a:r>
              <a:rPr lang="en-US" sz="2400" dirty="0"/>
              <a:t>7.5 - 13.5 µm wavelength</a:t>
            </a:r>
          </a:p>
          <a:p>
            <a:pPr indent="0">
              <a:buFont typeface="Wingdings" panose="05000000000000000000" pitchFamily="2" charset="2"/>
              <a:buChar char="§"/>
            </a:pPr>
            <a:r>
              <a:rPr lang="en-US" sz="2400" dirty="0"/>
              <a:t>336x256 resolution</a:t>
            </a:r>
          </a:p>
          <a:p>
            <a:pPr indent="0">
              <a:buFont typeface="Wingdings" panose="05000000000000000000" pitchFamily="2" charset="2"/>
              <a:buChar char="§"/>
            </a:pPr>
            <a:r>
              <a:rPr lang="en-US" sz="2400" dirty="0"/>
              <a:t>35° HFOV, 27° VFOV</a:t>
            </a:r>
          </a:p>
          <a:p>
            <a:pPr indent="0">
              <a:buFont typeface="Wingdings" panose="05000000000000000000" pitchFamily="2" charset="2"/>
              <a:buChar char="§"/>
            </a:pPr>
            <a:r>
              <a:rPr lang="en-US" sz="2400" dirty="0"/>
              <a:t>30 FPS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B9A6A-7E35-4FC5-93FF-84565847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4</a:t>
            </a:fld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DE1B76-A974-4658-AD19-DD41762C3D25}"/>
              </a:ext>
            </a:extLst>
          </p:cNvPr>
          <p:cNvSpPr txBox="1">
            <a:spLocks/>
          </p:cNvSpPr>
          <p:nvPr/>
        </p:nvSpPr>
        <p:spPr>
          <a:xfrm>
            <a:off x="7215678" y="3113854"/>
            <a:ext cx="4759036" cy="32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Velodyne</a:t>
            </a:r>
            <a:r>
              <a:rPr lang="en-US" sz="2400" i="1" baseline="30000" dirty="0"/>
              <a:t>®</a:t>
            </a:r>
            <a:r>
              <a:rPr lang="en-US" sz="2400" i="1" dirty="0"/>
              <a:t> </a:t>
            </a:r>
            <a:r>
              <a:rPr lang="en-US" sz="2400" i="1" dirty="0" err="1"/>
              <a:t>Puck</a:t>
            </a:r>
            <a:r>
              <a:rPr lang="en-US" sz="2400" i="1" baseline="30000" dirty="0" err="1"/>
              <a:t>TM</a:t>
            </a:r>
            <a:r>
              <a:rPr lang="en-US" sz="2400" i="1" dirty="0"/>
              <a:t> LITE</a:t>
            </a:r>
            <a:endParaRPr lang="en-US" sz="2400" dirty="0"/>
          </a:p>
          <a:p>
            <a:pPr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LiDAR Scanner</a:t>
            </a:r>
          </a:p>
          <a:p>
            <a:pPr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903 nm wavelength</a:t>
            </a:r>
          </a:p>
          <a:p>
            <a:pPr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360° HFOV, 30° VFOV</a:t>
            </a:r>
          </a:p>
          <a:p>
            <a:pPr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100m effective range, ±3cm</a:t>
            </a:r>
          </a:p>
          <a:p>
            <a:pPr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~300,000 points per second</a:t>
            </a:r>
          </a:p>
          <a:p>
            <a:pPr indent="0">
              <a:lnSpc>
                <a:spcPct val="100000"/>
              </a:lnSpc>
              <a:buClr>
                <a:schemeClr val="accent2"/>
              </a:buClr>
            </a:pPr>
            <a:endParaRPr lang="en-US" sz="2400" dirty="0"/>
          </a:p>
        </p:txBody>
      </p:sp>
      <p:pic>
        <p:nvPicPr>
          <p:cNvPr id="6146" name="Picture 2" descr="Flir_Logo_287">
            <a:extLst>
              <a:ext uri="{FF2B5EF4-FFF2-40B4-BE49-F238E27FC236}">
                <a16:creationId xmlns:a16="http://schemas.microsoft.com/office/drawing/2014/main" id="{A6C258D6-A5C5-459D-856A-1888E4C9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972378"/>
            <a:ext cx="2091372" cy="78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147" name="Picture 3" descr="Velodyne_LiDAR_Logo_┬«_RGB_Blue_SM">
            <a:extLst>
              <a:ext uri="{FF2B5EF4-FFF2-40B4-BE49-F238E27FC236}">
                <a16:creationId xmlns:a16="http://schemas.microsoft.com/office/drawing/2014/main" id="{3CF14A93-A9A8-48BE-AB99-EC96E89E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28850" r="8234" b="29630"/>
          <a:stretch>
            <a:fillRect/>
          </a:stretch>
        </p:blipFill>
        <p:spPr bwMode="auto">
          <a:xfrm>
            <a:off x="7385581" y="2062116"/>
            <a:ext cx="4147607" cy="6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34F282-2334-428D-A205-59C33A2D19A3}"/>
              </a:ext>
            </a:extLst>
          </p:cNvPr>
          <p:cNvSpPr/>
          <p:nvPr/>
        </p:nvSpPr>
        <p:spPr>
          <a:xfrm>
            <a:off x="1336523" y="2567768"/>
            <a:ext cx="218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/>
            <a:r>
              <a:rPr lang="en-US" dirty="0"/>
              <a:t>(www.FlirMedia.com)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00F39A31-048E-46AD-8450-1F1152A5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0988" y="248687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(www.VelodyneLiDAR.com)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8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etterRender">
            <a:extLst>
              <a:ext uri="{FF2B5EF4-FFF2-40B4-BE49-F238E27FC236}">
                <a16:creationId xmlns:a16="http://schemas.microsoft.com/office/drawing/2014/main" id="{B2113ABF-05F4-40E7-9F27-94995BC11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t="17464" r="10374" b="5849"/>
          <a:stretch/>
        </p:blipFill>
        <p:spPr bwMode="auto">
          <a:xfrm>
            <a:off x="5101697" y="1859280"/>
            <a:ext cx="6700860" cy="488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30BA5-0BCE-4625-9C3A-71BE96BD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Sensor Fusion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6219-8AD1-47A8-9F05-E70CC8CFF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021"/>
            <a:ext cx="10515600" cy="827928"/>
          </a:xfrm>
        </p:spPr>
        <p:txBody>
          <a:bodyPr>
            <a:noAutofit/>
          </a:bodyPr>
          <a:lstStyle/>
          <a:p>
            <a:r>
              <a:rPr lang="en-US" sz="2400" dirty="0"/>
              <a:t>Geometric transformations</a:t>
            </a:r>
          </a:p>
          <a:p>
            <a:r>
              <a:rPr lang="en-US" sz="2400" dirty="0"/>
              <a:t>Pixel-level color correlation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340BB-F851-4F44-AF59-3AEA3A39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5</a:t>
            </a:fld>
            <a:endParaRPr lang="en-US" sz="2000" dirty="0"/>
          </a:p>
        </p:txBody>
      </p:sp>
      <p:pic>
        <p:nvPicPr>
          <p:cNvPr id="3075" name="Picture 3" descr="20180206_221925">
            <a:extLst>
              <a:ext uri="{FF2B5EF4-FFF2-40B4-BE49-F238E27FC236}">
                <a16:creationId xmlns:a16="http://schemas.microsoft.com/office/drawing/2014/main" id="{AC24AAE6-3317-4A83-A8C7-B018D189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3" y="3102015"/>
            <a:ext cx="4435144" cy="337928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4" descr="BetterRender">
            <a:extLst>
              <a:ext uri="{FF2B5EF4-FFF2-40B4-BE49-F238E27FC236}">
                <a16:creationId xmlns:a16="http://schemas.microsoft.com/office/drawing/2014/main" id="{7B1CE67B-0C20-43FC-8B07-1BACDC1B3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0" t="9277" r="10743" b="84995"/>
          <a:stretch/>
        </p:blipFill>
        <p:spPr bwMode="auto">
          <a:xfrm>
            <a:off x="10955000" y="5148937"/>
            <a:ext cx="1052508" cy="3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43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5F5F-E9BC-40FE-B9B3-DBA4503E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81667-4EB5-4E4E-9646-CDAB54A45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894" y="2025968"/>
            <a:ext cx="5078506" cy="4486275"/>
          </a:xfrm>
        </p:spPr>
        <p:txBody>
          <a:bodyPr>
            <a:normAutofit/>
          </a:bodyPr>
          <a:lstStyle/>
          <a:p>
            <a:r>
              <a:rPr lang="en-US" sz="2400" dirty="0"/>
              <a:t>Sensor fusion advantages:</a:t>
            </a:r>
          </a:p>
          <a:p>
            <a:pPr lvl="1"/>
            <a:r>
              <a:rPr lang="en-US" sz="2000" dirty="0"/>
              <a:t>LWIR contrast</a:t>
            </a:r>
          </a:p>
          <a:p>
            <a:pPr lvl="1"/>
            <a:r>
              <a:rPr lang="en-US" sz="2000" dirty="0"/>
              <a:t>LiDAR depth</a:t>
            </a:r>
          </a:p>
          <a:p>
            <a:pPr lvl="1"/>
            <a:r>
              <a:rPr lang="en-US" sz="2000" dirty="0"/>
              <a:t>Independent of visible spectrum</a:t>
            </a:r>
          </a:p>
          <a:p>
            <a:r>
              <a:rPr lang="en-US" sz="2400" dirty="0"/>
              <a:t>Machine Learning (ML) Compatibility</a:t>
            </a:r>
          </a:p>
          <a:p>
            <a:pPr lvl="1"/>
            <a:r>
              <a:rPr lang="en-US" sz="2000" dirty="0"/>
              <a:t>Fused data for training neural networks</a:t>
            </a:r>
          </a:p>
          <a:p>
            <a:pPr lvl="1"/>
            <a:r>
              <a:rPr lang="en-US" sz="2000" dirty="0"/>
              <a:t>Recognition in addition to detection and localization</a:t>
            </a:r>
          </a:p>
          <a:p>
            <a:r>
              <a:rPr lang="en-US" sz="2400" dirty="0"/>
              <a:t>Use on </a:t>
            </a:r>
            <a:r>
              <a:rPr lang="en-US" sz="2400" dirty="0" err="1"/>
              <a:t>sUAS</a:t>
            </a:r>
            <a:endParaRPr lang="en-US" sz="2400" dirty="0"/>
          </a:p>
          <a:p>
            <a:pPr lvl="1"/>
            <a:r>
              <a:rPr lang="en-US" sz="2000" dirty="0"/>
              <a:t>Lightweight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404A8-7572-4E50-A8B2-04FB0B59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6</a:t>
            </a:fld>
            <a:endParaRPr lang="en-US" sz="2000" dirty="0"/>
          </a:p>
        </p:txBody>
      </p:sp>
      <p:pic>
        <p:nvPicPr>
          <p:cNvPr id="2050" name="Picture 2" descr="04Feb2013_134310_3900">
            <a:extLst>
              <a:ext uri="{FF2B5EF4-FFF2-40B4-BE49-F238E27FC236}">
                <a16:creationId xmlns:a16="http://schemas.microsoft.com/office/drawing/2014/main" id="{78FC4246-3592-49FF-99D3-C475B6A9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060020"/>
            <a:ext cx="5537201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A77881-BC25-4392-B529-CE6AAA56117B}"/>
              </a:ext>
            </a:extLst>
          </p:cNvPr>
          <p:cNvSpPr txBox="1"/>
          <p:nvPr/>
        </p:nvSpPr>
        <p:spPr>
          <a:xfrm>
            <a:off x="4630202" y="6192283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(Siewert, 2013)</a:t>
            </a:r>
          </a:p>
        </p:txBody>
      </p:sp>
    </p:spTree>
    <p:extLst>
      <p:ext uri="{BB962C8B-B14F-4D97-AF65-F5344CB8AC3E}">
        <p14:creationId xmlns:p14="http://schemas.microsoft.com/office/powerpoint/2010/main" val="31242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AA97-6D4E-4131-9102-7893E253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AA11B-E9AD-4B43-8AA4-E827D2B8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285" y="2174240"/>
            <a:ext cx="10473522" cy="3684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Mostly software-based:</a:t>
            </a:r>
          </a:p>
          <a:p>
            <a:r>
              <a:rPr lang="en-US" sz="2400" dirty="0"/>
              <a:t>Linux environment</a:t>
            </a:r>
          </a:p>
          <a:p>
            <a:r>
              <a:rPr lang="en-US" sz="2400" dirty="0"/>
              <a:t>ROS architecture</a:t>
            </a:r>
          </a:p>
          <a:p>
            <a:r>
              <a:rPr lang="en-US" sz="2400" dirty="0"/>
              <a:t>BASH scripting</a:t>
            </a:r>
          </a:p>
          <a:p>
            <a:r>
              <a:rPr lang="en-US" sz="2400" dirty="0"/>
              <a:t>Python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243D5-A342-4027-BD8A-0E08D14E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7</a:t>
            </a:fld>
            <a:endParaRPr lang="en-US" sz="2000" dirty="0"/>
          </a:p>
        </p:txBody>
      </p:sp>
      <p:pic>
        <p:nvPicPr>
          <p:cNvPr id="8194" name="Picture 2" descr="python-logo">
            <a:extLst>
              <a:ext uri="{FF2B5EF4-FFF2-40B4-BE49-F238E27FC236}">
                <a16:creationId xmlns:a16="http://schemas.microsoft.com/office/drawing/2014/main" id="{13F409BC-E949-443A-A9EF-5ED2C8F1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8682"/>
            <a:ext cx="5128608" cy="145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58FCFE3-17F3-48E2-A8D1-277F1A324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440" y="5229282"/>
            <a:ext cx="25812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www.Python.org)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6" name="Picture 4" descr="rosorg-logo1">
            <a:extLst>
              <a:ext uri="{FF2B5EF4-FFF2-40B4-BE49-F238E27FC236}">
                <a16:creationId xmlns:a16="http://schemas.microsoft.com/office/drawing/2014/main" id="{AF0B3EF1-0151-4448-9B53-E8EB410A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22" y="2882502"/>
            <a:ext cx="25431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A1FC399-F35A-44BC-B37B-2C89F4D9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487" y="3612752"/>
            <a:ext cx="258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www.ROS.org)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4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2C13-4660-4947-8CD2-400085CA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AB2D6-1D94-46DD-99DB-8A738B2A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8</a:t>
            </a:fld>
            <a:endParaRPr lang="en-US" sz="20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6E695A7-A1D9-407F-86AB-A663FE306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70" y="4419601"/>
            <a:ext cx="3889375" cy="94403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7F7F7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Capture data from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sUAS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platform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5CBA8BD2-F1AA-490B-90AB-D5BC8992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032" y="2184522"/>
            <a:ext cx="3908425" cy="954576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7F7F7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Adapt fusion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algorithm to RTOS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B0F330BC-9A3F-46CD-98D8-B6DBB0311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556" y="4419600"/>
            <a:ext cx="3889375" cy="96469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7F7F7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Compile data for ML functionality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EB71EC4-7F3A-4D99-BE98-FD3D8E34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69" y="3135072"/>
            <a:ext cx="4600575" cy="11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Python &amp; Bash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Guaranteed data sync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517C72D-C3AC-4E3A-A7D5-40073313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69" y="5339178"/>
            <a:ext cx="5337176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ALTA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Preliminary flight data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AC24852-37C0-45BE-AD24-F0686D13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709" y="3139098"/>
            <a:ext cx="5337176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C, C++ conversion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Refinement of algorithm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7D8D779B-C88A-4C52-AE12-1B9E8F8B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300" y="5363632"/>
            <a:ext cx="3689391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Explore DAA methods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400"/>
              <a:buFont typeface="Symbol" panose="05050102010706020507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Publish data sets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AutoShape 10">
            <a:extLst>
              <a:ext uri="{FF2B5EF4-FFF2-40B4-BE49-F238E27FC236}">
                <a16:creationId xmlns:a16="http://schemas.microsoft.com/office/drawing/2014/main" id="{BA09CFDE-5F71-4E30-9A68-EEC6BC96A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43" y="2180496"/>
            <a:ext cx="3889375" cy="954576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rgbClr val="7F7F7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Prepare automated data capture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0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136F-E99C-49DE-A4FB-16AAD637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The Larger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6200-BB1C-4420-A772-1DBAAC14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6741" cy="432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Drone Net</a:t>
            </a:r>
          </a:p>
          <a:p>
            <a:r>
              <a:rPr lang="en-US" sz="2400" dirty="0"/>
              <a:t>ERAU Prescott &amp; CU Boulder</a:t>
            </a:r>
          </a:p>
          <a:p>
            <a:r>
              <a:rPr lang="en-US" sz="2400" dirty="0"/>
              <a:t>Graduate and undergraduate</a:t>
            </a:r>
          </a:p>
          <a:p>
            <a:r>
              <a:rPr lang="en-US" sz="2400" dirty="0"/>
              <a:t>Detection, localization, classification of </a:t>
            </a:r>
            <a:r>
              <a:rPr lang="en-US" sz="2400" dirty="0" err="1"/>
              <a:t>sUAS</a:t>
            </a:r>
            <a:r>
              <a:rPr lang="en-US" sz="2400" dirty="0"/>
              <a:t> in Class G airspace</a:t>
            </a:r>
          </a:p>
          <a:p>
            <a:r>
              <a:rPr lang="en-US" sz="2400" dirty="0"/>
              <a:t>Challenging effectiveness of RADAR</a:t>
            </a:r>
          </a:p>
          <a:p>
            <a:pPr lvl="1"/>
            <a:r>
              <a:rPr lang="en-US" sz="2000" dirty="0"/>
              <a:t>Reliability</a:t>
            </a:r>
          </a:p>
          <a:p>
            <a:pPr lvl="1"/>
            <a:r>
              <a:rPr lang="en-US" sz="2000" dirty="0"/>
              <a:t>Cost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6B9CD-1FBF-4A9E-947B-95C0C16C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463-63A6-45F3-8253-A78D9C2B28EC}" type="slidenum">
              <a:rPr lang="en-US" sz="2000" smtClean="0"/>
              <a:t>9</a:t>
            </a:fld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B9E50-8BC9-4ABD-BCF1-D97AC816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225" y="1887042"/>
            <a:ext cx="4319415" cy="4434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349D7D-A583-402A-8AD5-E7B5E1BBB7EA}"/>
              </a:ext>
            </a:extLst>
          </p:cNvPr>
          <p:cNvSpPr txBox="1"/>
          <p:nvPr/>
        </p:nvSpPr>
        <p:spPr>
          <a:xfrm>
            <a:off x="9758690" y="6273450"/>
            <a:ext cx="159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(Siewert, 2018)</a:t>
            </a:r>
          </a:p>
        </p:txBody>
      </p:sp>
    </p:spTree>
    <p:extLst>
      <p:ext uri="{BB962C8B-B14F-4D97-AF65-F5344CB8AC3E}">
        <p14:creationId xmlns:p14="http://schemas.microsoft.com/office/powerpoint/2010/main" val="25289517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142</TotalTime>
  <Words>377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Gill Sans MT</vt:lpstr>
      <vt:lpstr>Symbol</vt:lpstr>
      <vt:lpstr>Wingdings</vt:lpstr>
      <vt:lpstr>Wingdings 2</vt:lpstr>
      <vt:lpstr>Dividend</vt:lpstr>
      <vt:lpstr>Uses for LWIR and LiDAR Sensor Fusion in Relation to sUAS Detection</vt:lpstr>
      <vt:lpstr>Introduction</vt:lpstr>
      <vt:lpstr>Methodology</vt:lpstr>
      <vt:lpstr>Sensors and Specifications</vt:lpstr>
      <vt:lpstr>Sensor Fusion Algorithm</vt:lpstr>
      <vt:lpstr>Conclusion</vt:lpstr>
      <vt:lpstr>Challenges</vt:lpstr>
      <vt:lpstr>Future Work</vt:lpstr>
      <vt:lpstr>The Larger Picture</vt:lpstr>
      <vt:lpstr>Acknowledgements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for LiDAR and LIDAR Sensor Fusion</dc:title>
  <dc:creator>Buchholz, Jonathan M.</dc:creator>
  <cp:lastModifiedBy>Buchholz, Jonathan M.</cp:lastModifiedBy>
  <cp:revision>79</cp:revision>
  <dcterms:created xsi:type="dcterms:W3CDTF">2018-03-31T03:48:08Z</dcterms:created>
  <dcterms:modified xsi:type="dcterms:W3CDTF">2018-03-31T06:16:11Z</dcterms:modified>
</cp:coreProperties>
</file>